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22" r:id="rId4"/>
    <p:sldId id="320" r:id="rId5"/>
    <p:sldId id="258" r:id="rId6"/>
    <p:sldId id="262" r:id="rId7"/>
    <p:sldId id="259" r:id="rId8"/>
    <p:sldId id="261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321" r:id="rId28"/>
    <p:sldId id="324" r:id="rId29"/>
    <p:sldId id="325" r:id="rId30"/>
    <p:sldId id="283" r:id="rId31"/>
    <p:sldId id="280" r:id="rId32"/>
    <p:sldId id="281" r:id="rId33"/>
    <p:sldId id="282" r:id="rId34"/>
    <p:sldId id="284" r:id="rId35"/>
    <p:sldId id="326" r:id="rId36"/>
    <p:sldId id="315" r:id="rId37"/>
    <p:sldId id="316" r:id="rId38"/>
    <p:sldId id="317" r:id="rId39"/>
    <p:sldId id="323" r:id="rId40"/>
    <p:sldId id="31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06F19-58C6-4526-A96E-F55E0B9240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Investing crash 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0FB5A-F95F-4A56-8EC1-4F23EA849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7124"/>
            <a:ext cx="9448800" cy="1288934"/>
          </a:xfrm>
        </p:spPr>
        <p:txBody>
          <a:bodyPr>
            <a:normAutofit/>
          </a:bodyPr>
          <a:lstStyle/>
          <a:p>
            <a:r>
              <a:rPr lang="en-US" dirty="0"/>
              <a:t>Sean McCormick, MD</a:t>
            </a:r>
          </a:p>
          <a:p>
            <a:r>
              <a:rPr lang="en-US" dirty="0"/>
              <a:t>Transitions Conference</a:t>
            </a:r>
          </a:p>
          <a:p>
            <a:r>
              <a:rPr lang="en-US" dirty="0"/>
              <a:t>September 20, 2018</a:t>
            </a:r>
          </a:p>
        </p:txBody>
      </p:sp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34E9E4C0-DF33-40CE-ABA7-9382757B1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004" y="4959234"/>
            <a:ext cx="3804026" cy="14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10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6A4F6-4D39-4BF9-8DA6-AB706DCB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0A7B8-47BE-49B8-88C5-8D393FCC2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of stocks that attempts to track the performance of a benchmark</a:t>
            </a:r>
          </a:p>
          <a:p>
            <a:pPr lvl="1"/>
            <a:r>
              <a:rPr lang="en-US" dirty="0" err="1"/>
              <a:t>Ie</a:t>
            </a:r>
            <a:r>
              <a:rPr lang="en-US" dirty="0"/>
              <a:t> S&amp;P500 index funds tracks the performance of the 500 largest US companies</a:t>
            </a:r>
          </a:p>
          <a:p>
            <a:pPr lvl="1"/>
            <a:r>
              <a:rPr lang="en-US" dirty="0"/>
              <a:t>Larger companies make up a larger proportion of the index fund</a:t>
            </a:r>
          </a:p>
          <a:p>
            <a:pPr lvl="1"/>
            <a:endParaRPr lang="en-US" dirty="0"/>
          </a:p>
          <a:p>
            <a:r>
              <a:rPr lang="en-US" dirty="0"/>
              <a:t>Index fund for almost everything</a:t>
            </a:r>
          </a:p>
          <a:p>
            <a:pPr lvl="1"/>
            <a:r>
              <a:rPr lang="en-US" dirty="0"/>
              <a:t>Total stock market, small companies, growth companies, international, 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9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C7945-BDA1-4458-A08B-947975295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225" y="764373"/>
            <a:ext cx="9355975" cy="1293028"/>
          </a:xfrm>
        </p:spPr>
        <p:txBody>
          <a:bodyPr/>
          <a:lstStyle/>
          <a:p>
            <a:r>
              <a:rPr lang="en-US" dirty="0"/>
              <a:t>2. Bonds = fixed income securities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AEC79-33ED-4841-B64F-A806A5EEC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loan your money to a company and charge interest</a:t>
            </a:r>
          </a:p>
          <a:p>
            <a:r>
              <a:rPr lang="en-US" dirty="0"/>
              <a:t>You buy the bond and it pays an interest rate for the term of the bond</a:t>
            </a:r>
          </a:p>
          <a:p>
            <a:pPr lvl="1"/>
            <a:r>
              <a:rPr lang="en-US" dirty="0" err="1"/>
              <a:t>Ie</a:t>
            </a:r>
            <a:r>
              <a:rPr lang="en-US" dirty="0"/>
              <a:t> if you buy a $1000 bond at 6% for 10 </a:t>
            </a:r>
            <a:r>
              <a:rPr lang="en-US" dirty="0" err="1"/>
              <a:t>yrs</a:t>
            </a:r>
            <a:r>
              <a:rPr lang="en-US" dirty="0"/>
              <a:t>, it will pay you $60/</a:t>
            </a:r>
            <a:r>
              <a:rPr lang="en-US" dirty="0" err="1"/>
              <a:t>yr</a:t>
            </a:r>
            <a:r>
              <a:rPr lang="en-US" dirty="0"/>
              <a:t> x 10 </a:t>
            </a:r>
            <a:r>
              <a:rPr lang="en-US" dirty="0" err="1"/>
              <a:t>yrs</a:t>
            </a:r>
            <a:r>
              <a:rPr lang="en-US" dirty="0"/>
              <a:t> and then you get your $1000 back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Historical annual return: 4-6%</a:t>
            </a:r>
          </a:p>
          <a:p>
            <a:r>
              <a:rPr lang="en-US" dirty="0"/>
              <a:t>R/B: Low risk, low return, poor liquidity (unless you hold a bond index)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4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626A-0A55-4954-B159-261ACA75D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Real estate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303AF-521E-49E3-8408-9F46E41D6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r>
              <a:rPr lang="en-US" dirty="0"/>
              <a:t>According to US census, median home price in 2018 is $328,000</a:t>
            </a:r>
          </a:p>
          <a:p>
            <a:r>
              <a:rPr lang="en-US" dirty="0"/>
              <a:t>Many doctors are landlords, own rental properties</a:t>
            </a:r>
          </a:p>
          <a:p>
            <a:pPr lvl="1"/>
            <a:r>
              <a:rPr lang="en-US" dirty="0"/>
              <a:t>Consider time, money in managing tenants/property or paying someone else to do those things</a:t>
            </a:r>
          </a:p>
          <a:p>
            <a:r>
              <a:rPr lang="en-US" dirty="0"/>
              <a:t>REITs (Real Estate Investment Trusts) = fund of commercial real estate properties</a:t>
            </a:r>
          </a:p>
          <a:p>
            <a:endParaRPr lang="en-US" dirty="0"/>
          </a:p>
          <a:p>
            <a:r>
              <a:rPr lang="en-US" dirty="0"/>
              <a:t>Historical annual return: 7%</a:t>
            </a:r>
          </a:p>
          <a:p>
            <a:r>
              <a:rPr lang="en-US" dirty="0"/>
              <a:t>R/B: High return, variable risk, poor liquidity</a:t>
            </a:r>
          </a:p>
        </p:txBody>
      </p:sp>
      <p:pic>
        <p:nvPicPr>
          <p:cNvPr id="2052" name="Picture 4" descr="Image result for house crazy rich asian">
            <a:extLst>
              <a:ext uri="{FF2B5EF4-FFF2-40B4-BE49-F238E27FC236}">
                <a16:creationId xmlns:a16="http://schemas.microsoft.com/office/drawing/2014/main" id="{BFEF0398-DD33-4358-8844-ADA746CE3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t="21245"/>
          <a:stretch/>
        </p:blipFill>
        <p:spPr bwMode="auto">
          <a:xfrm>
            <a:off x="7420495" y="4206622"/>
            <a:ext cx="4567488" cy="257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450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919F-D4F1-49C6-8530-3271CF6F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9CD88-7D97-4CB9-954F-D9618135B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you have at your immediate disposal</a:t>
            </a:r>
          </a:p>
          <a:p>
            <a:r>
              <a:rPr lang="en-US" dirty="0"/>
              <a:t>Cash equivalents: not cash, but can be easily converted to cash</a:t>
            </a:r>
          </a:p>
          <a:p>
            <a:pPr lvl="1"/>
            <a:r>
              <a:rPr lang="en-US" dirty="0"/>
              <a:t>Like money market funds whose historical annual return: 1%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Historical annual return: 0% (less with inflation)</a:t>
            </a:r>
          </a:p>
          <a:p>
            <a:r>
              <a:rPr lang="en-US" dirty="0"/>
              <a:t>R/B: No return, NO risk, highest liquidity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4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12937-CDA9-44F4-8223-A367BF65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6F4FB-6F30-48D0-A21D-BE2A89CA4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294418" cy="4024125"/>
          </a:xfrm>
        </p:spPr>
        <p:txBody>
          <a:bodyPr/>
          <a:lstStyle/>
          <a:p>
            <a:r>
              <a:rPr lang="en-US" dirty="0"/>
              <a:t>Commodities: pork bellies, orange juice, coffee</a:t>
            </a:r>
          </a:p>
          <a:p>
            <a:r>
              <a:rPr lang="en-US" dirty="0"/>
              <a:t>Collectables: baseball cards, antique cars, stamps</a:t>
            </a:r>
          </a:p>
          <a:p>
            <a:r>
              <a:rPr lang="en-US" dirty="0"/>
              <a:t>Currencies: yen, yuan, euro</a:t>
            </a:r>
          </a:p>
          <a:p>
            <a:r>
              <a:rPr lang="en-US" dirty="0"/>
              <a:t>Precious metals: gold, silver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Historical annual return: who cares? Its not for you</a:t>
            </a:r>
          </a:p>
          <a:p>
            <a:r>
              <a:rPr lang="en-US" dirty="0"/>
              <a:t>R/B: Seriously, are you trying to lose money?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7D453-35B1-4EC9-9943-3B7E74229E9A}"/>
              </a:ext>
            </a:extLst>
          </p:cNvPr>
          <p:cNvSpPr txBox="1"/>
          <p:nvPr/>
        </p:nvSpPr>
        <p:spPr>
          <a:xfrm>
            <a:off x="8248500" y="-983332"/>
            <a:ext cx="1333303" cy="95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 descr="Image result for trading places movie">
            <a:extLst>
              <a:ext uri="{FF2B5EF4-FFF2-40B4-BE49-F238E27FC236}">
                <a16:creationId xmlns:a16="http://schemas.microsoft.com/office/drawing/2014/main" id="{4969033E-661B-4FCB-A783-F495F493E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3" y="1873192"/>
            <a:ext cx="3108960" cy="460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17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8328-15A3-488D-BB71-8409A60D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only two rules when it comes to investing. Rule #1: Don’t lose money. Rule #2. don’t forget rule #1.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411A4-01EF-4E6E-85EF-BEDC46B3D03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- Warren Buffet</a:t>
            </a:r>
          </a:p>
        </p:txBody>
      </p:sp>
      <p:pic>
        <p:nvPicPr>
          <p:cNvPr id="4098" name="Picture 2" descr="Image result for couple dividing beanie babies">
            <a:extLst>
              <a:ext uri="{FF2B5EF4-FFF2-40B4-BE49-F238E27FC236}">
                <a16:creationId xmlns:a16="http://schemas.microsoft.com/office/drawing/2014/main" id="{8212E5AF-90BA-4C2B-B207-79254A40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740" y="3301538"/>
            <a:ext cx="5445127" cy="296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876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0C48-F07B-4168-B0A8-97CFB538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Asset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0891F-83A4-46DC-BBF9-ED7E59BB4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Stocks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Bonds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Real Estate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Cash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strike="sngStrike" dirty="0"/>
              <a:t>Stuff (everything else)</a:t>
            </a:r>
          </a:p>
          <a:p>
            <a:pPr marL="0" indent="0">
              <a:buNone/>
            </a:pPr>
            <a:endParaRPr lang="en-US" sz="2800" strike="sngStrike" dirty="0"/>
          </a:p>
          <a:p>
            <a:r>
              <a:rPr lang="en-US" sz="2800" dirty="0"/>
              <a:t>Big picture goal is to build a diversified portfolio with these 4 asset classes</a:t>
            </a:r>
          </a:p>
        </p:txBody>
      </p:sp>
    </p:spTree>
    <p:extLst>
      <p:ext uri="{BB962C8B-B14F-4D97-AF65-F5344CB8AC3E}">
        <p14:creationId xmlns:p14="http://schemas.microsoft.com/office/powerpoint/2010/main" val="3494237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BB6D-1E7F-48E1-8757-7AC317DB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cash do I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B65C0-7EAA-4D04-B898-198BC51F0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Emergency Fund: 3-6 months of expenses (not income)</a:t>
            </a:r>
          </a:p>
          <a:p>
            <a:pPr lvl="1"/>
            <a:r>
              <a:rPr lang="en-US" dirty="0"/>
              <a:t>Cover unexpected expenses: home repair, vehicle repair, medical leave, changing jobs</a:t>
            </a:r>
          </a:p>
          <a:p>
            <a:pPr lvl="1"/>
            <a:r>
              <a:rPr lang="en-US" dirty="0"/>
              <a:t>Depend on personal level of comfort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Remember that while there is no risk holding cash, there is also no return*</a:t>
            </a:r>
          </a:p>
          <a:p>
            <a:pPr marL="0" indent="0">
              <a:buNone/>
            </a:pPr>
            <a:r>
              <a:rPr lang="en-US" dirty="0"/>
              <a:t>	*you are losing money to inflation, so more than 6 </a:t>
            </a:r>
            <a:r>
              <a:rPr lang="en-US" dirty="0" err="1"/>
              <a:t>mo</a:t>
            </a:r>
            <a:r>
              <a:rPr lang="en-US" dirty="0"/>
              <a:t> cash is too much</a:t>
            </a:r>
          </a:p>
        </p:txBody>
      </p:sp>
    </p:spTree>
    <p:extLst>
      <p:ext uri="{BB962C8B-B14F-4D97-AF65-F5344CB8AC3E}">
        <p14:creationId xmlns:p14="http://schemas.microsoft.com/office/powerpoint/2010/main" val="605018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334B-AC9A-4D48-BA61-FDA555114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I buy a house?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26255-212D-438C-974F-EBE1DDF60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Spoiler alert: probably not</a:t>
            </a:r>
          </a:p>
          <a:p>
            <a:r>
              <a:rPr lang="en-US" dirty="0"/>
              <a:t>House price should not exceed 2-3x annual income</a:t>
            </a:r>
          </a:p>
          <a:p>
            <a:r>
              <a:rPr lang="en-US" dirty="0"/>
              <a:t>Monthly housing cost should not exceed 20% monthly income</a:t>
            </a:r>
          </a:p>
          <a:p>
            <a:pPr lvl="1"/>
            <a:r>
              <a:rPr lang="en-US" dirty="0"/>
              <a:t>Resident making 50K, house should not cost more than 150K</a:t>
            </a:r>
          </a:p>
          <a:p>
            <a:pPr lvl="1"/>
            <a:r>
              <a:rPr lang="en-US" dirty="0"/>
              <a:t>Rent/mortgage should not be more than 833/</a:t>
            </a:r>
            <a:r>
              <a:rPr lang="en-US" dirty="0" err="1"/>
              <a:t>mo</a:t>
            </a:r>
            <a:endParaRPr lang="en-US" dirty="0"/>
          </a:p>
          <a:p>
            <a:r>
              <a:rPr lang="en-US" dirty="0"/>
              <a:t>Break even point is about 5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/>
              <a:t>Real estate market rarely/never dips more than 20%</a:t>
            </a:r>
          </a:p>
          <a:p>
            <a:pPr lvl="1"/>
            <a:r>
              <a:rPr lang="en-US" dirty="0"/>
              <a:t>This is why the bank wants 20% down, even if you don’t pay another dime, they can foreclose your house and break even</a:t>
            </a:r>
          </a:p>
        </p:txBody>
      </p:sp>
      <p:pic>
        <p:nvPicPr>
          <p:cNvPr id="8194" name="Picture 2" descr="https://photos.zillowstatic.com/p_f/IS95uj233cekri1000000000.jpg">
            <a:extLst>
              <a:ext uri="{FF2B5EF4-FFF2-40B4-BE49-F238E27FC236}">
                <a16:creationId xmlns:a16="http://schemas.microsoft.com/office/drawing/2014/main" id="{DB78C58B-683C-402D-88FB-11708E446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7"/>
          <a:stretch/>
        </p:blipFill>
        <p:spPr bwMode="auto">
          <a:xfrm>
            <a:off x="1407733" y="0"/>
            <a:ext cx="3070056" cy="19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366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0EFC9-4C65-4782-95F2-5480FC06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loves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5C280-FC2B-4924-863A-4707F8401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to sell a house is approximately 15% of price</a:t>
            </a:r>
          </a:p>
          <a:p>
            <a:pPr lvl="1"/>
            <a:r>
              <a:rPr lang="en-US" dirty="0"/>
              <a:t>Includes closing costs, staging costs, seller concessions, seller pays BOTH real estate agent commissions (6% of cost, 3% to each agent)</a:t>
            </a:r>
          </a:p>
          <a:p>
            <a:r>
              <a:rPr lang="en-US" dirty="0"/>
              <a:t>Costs you don’t have with rent are approximately 3%/</a:t>
            </a:r>
            <a:r>
              <a:rPr lang="en-US" dirty="0" err="1"/>
              <a:t>yr</a:t>
            </a:r>
            <a:endParaRPr lang="en-US" dirty="0"/>
          </a:p>
          <a:p>
            <a:pPr lvl="1"/>
            <a:r>
              <a:rPr lang="en-US" dirty="0"/>
              <a:t>property tax, maintenance, home owner’s insurance, home owner/condo association fees,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6%/</a:t>
            </a:r>
            <a:r>
              <a:rPr lang="en-US" dirty="0" err="1"/>
              <a:t>yr</a:t>
            </a:r>
            <a:r>
              <a:rPr lang="en-US" dirty="0"/>
              <a:t> return - 3%/</a:t>
            </a:r>
            <a:r>
              <a:rPr lang="en-US" dirty="0" err="1"/>
              <a:t>yr</a:t>
            </a:r>
            <a:r>
              <a:rPr lang="en-US" dirty="0"/>
              <a:t> cost = 3% x 5 </a:t>
            </a:r>
            <a:r>
              <a:rPr lang="en-US" dirty="0" err="1"/>
              <a:t>yrs</a:t>
            </a:r>
            <a:r>
              <a:rPr lang="en-US" dirty="0"/>
              <a:t> = 15%</a:t>
            </a:r>
          </a:p>
          <a:p>
            <a:r>
              <a:rPr lang="en-US" dirty="0"/>
              <a:t>If you are in a 3 </a:t>
            </a:r>
            <a:r>
              <a:rPr lang="en-US" dirty="0" err="1"/>
              <a:t>yr</a:t>
            </a:r>
            <a:r>
              <a:rPr lang="en-US" dirty="0"/>
              <a:t> residency, you need 8%/</a:t>
            </a:r>
            <a:r>
              <a:rPr lang="en-US" dirty="0" err="1"/>
              <a:t>yr</a:t>
            </a:r>
            <a:r>
              <a:rPr lang="en-US" dirty="0"/>
              <a:t> to break even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4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8F6C1-9AA3-4BB8-86D2-281E93008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Ballpark Ideas</a:t>
            </a:r>
          </a:p>
        </p:txBody>
      </p:sp>
      <p:pic>
        <p:nvPicPr>
          <p:cNvPr id="1026" name="Picture 2" descr="Image result for ohio state horseshoe">
            <a:extLst>
              <a:ext uri="{FF2B5EF4-FFF2-40B4-BE49-F238E27FC236}">
                <a16:creationId xmlns:a16="http://schemas.microsoft.com/office/drawing/2014/main" id="{E06A6451-8149-4433-B9D7-F5BC7CCD75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74" y="1843222"/>
            <a:ext cx="6104206" cy="47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882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CAA-61E7-457D-9F23-EB8C7A5F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 love my job, I’ll be there forever…”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AE289-74EA-4FA5-86E8-D3381B447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Sorry, you probably won’t</a:t>
            </a:r>
          </a:p>
          <a:p>
            <a:pPr lvl="1"/>
            <a:r>
              <a:rPr lang="en-US" dirty="0"/>
              <a:t>2/3 of ER physicians will change jobs within the first 2 years after residency</a:t>
            </a:r>
          </a:p>
          <a:p>
            <a:pPr lvl="1"/>
            <a:r>
              <a:rPr lang="en-US" dirty="0"/>
              <a:t>You probably won’t be working for your first employer most of your career</a:t>
            </a:r>
          </a:p>
          <a:p>
            <a:pPr lvl="1"/>
            <a:r>
              <a:rPr lang="en-US" dirty="0"/>
              <a:t>It makes sense to rent for a year, see how you like it before buying a house</a:t>
            </a:r>
          </a:p>
          <a:p>
            <a:pPr lvl="1"/>
            <a:endParaRPr lang="en-US" dirty="0"/>
          </a:p>
          <a:p>
            <a:r>
              <a:rPr lang="en-US" dirty="0"/>
              <a:t>In summary:</a:t>
            </a:r>
          </a:p>
          <a:p>
            <a:pPr lvl="1"/>
            <a:r>
              <a:rPr lang="en-US" dirty="0"/>
              <a:t>Buying a house is probably not for a doctor in a 3 </a:t>
            </a:r>
            <a:r>
              <a:rPr lang="en-US" dirty="0" err="1"/>
              <a:t>yr</a:t>
            </a:r>
            <a:r>
              <a:rPr lang="en-US" dirty="0"/>
              <a:t> residency (hint)</a:t>
            </a:r>
          </a:p>
          <a:p>
            <a:pPr lvl="1"/>
            <a:r>
              <a:rPr lang="en-US" dirty="0"/>
              <a:t>Buying a house is probably not for a doctor their first 2 </a:t>
            </a:r>
            <a:r>
              <a:rPr lang="en-US" dirty="0" err="1"/>
              <a:t>yrs</a:t>
            </a:r>
            <a:r>
              <a:rPr lang="en-US" dirty="0"/>
              <a:t> after residency (hint again)</a:t>
            </a:r>
          </a:p>
        </p:txBody>
      </p:sp>
      <p:pic>
        <p:nvPicPr>
          <p:cNvPr id="5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EE061A22-EA8E-4BB9-8B6E-F20133117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47" b="14206"/>
          <a:stretch/>
        </p:blipFill>
        <p:spPr>
          <a:xfrm>
            <a:off x="0" y="2372"/>
            <a:ext cx="3761322" cy="20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01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A404-E8B4-464A-A875-EEC004D6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DC758-70D7-49C4-87BF-73C97C189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Bonds protect your portfolio from stock market swings</a:t>
            </a:r>
          </a:p>
          <a:p>
            <a:r>
              <a:rPr lang="en-US" dirty="0"/>
              <a:t>Your age should = percentage of portfolio dedicated to bond</a:t>
            </a:r>
          </a:p>
          <a:p>
            <a:pPr lvl="1"/>
            <a:r>
              <a:rPr lang="en-US" dirty="0" err="1"/>
              <a:t>Ie</a:t>
            </a:r>
            <a:r>
              <a:rPr lang="en-US" dirty="0"/>
              <a:t> if you are:	25 </a:t>
            </a:r>
            <a:r>
              <a:rPr lang="en-US" dirty="0" err="1"/>
              <a:t>yo</a:t>
            </a:r>
            <a:r>
              <a:rPr lang="en-US" dirty="0"/>
              <a:t> = 25% bonds, 75% stocks</a:t>
            </a:r>
          </a:p>
          <a:p>
            <a:pPr marL="2743200" lvl="6" indent="0">
              <a:buNone/>
            </a:pPr>
            <a:r>
              <a:rPr lang="en-US" sz="2000" dirty="0"/>
              <a:t>65 </a:t>
            </a:r>
            <a:r>
              <a:rPr lang="en-US" sz="2000" dirty="0" err="1"/>
              <a:t>yo</a:t>
            </a:r>
            <a:r>
              <a:rPr lang="en-US" sz="2000" dirty="0"/>
              <a:t> = 65% bonds, 35% stocks</a:t>
            </a:r>
          </a:p>
          <a:p>
            <a:r>
              <a:rPr lang="en-US" dirty="0"/>
              <a:t>Your portfolio gets more conservative as you age, tolerate less risk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Buy a bond index fund</a:t>
            </a:r>
          </a:p>
          <a:p>
            <a:r>
              <a:rPr lang="en-US" dirty="0"/>
              <a:t>You don’t know about corporate vs municipal vs junk vs treasuries,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0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3567-97C6-484C-81AC-65C59D68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93DF1-B019-477A-8E25-A9C995FC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Buying individual stocks is not a good idea for most investors</a:t>
            </a:r>
          </a:p>
          <a:p>
            <a:pPr lvl="1"/>
            <a:r>
              <a:rPr lang="en-US" dirty="0"/>
              <a:t>If you choose to ignore me, you need approximately 20 stocks</a:t>
            </a:r>
          </a:p>
          <a:p>
            <a:pPr lvl="1"/>
            <a:r>
              <a:rPr lang="en-US" dirty="0"/>
              <a:t>Fewer holdings are inadequate to diversify away non-systematic risk</a:t>
            </a:r>
          </a:p>
          <a:p>
            <a:pPr lvl="1"/>
            <a:r>
              <a:rPr lang="en-US" dirty="0"/>
              <a:t>More holdings dilute the percentage of “good” companies you hold</a:t>
            </a:r>
          </a:p>
          <a:p>
            <a:pPr lvl="1"/>
            <a:r>
              <a:rPr lang="en-US" dirty="0"/>
              <a:t>Try keeping a stock pick journal for a year and see how you do</a:t>
            </a:r>
          </a:p>
          <a:p>
            <a:pPr lvl="1"/>
            <a:endParaRPr lang="en-US" dirty="0"/>
          </a:p>
          <a:p>
            <a:r>
              <a:rPr lang="en-US" dirty="0"/>
              <a:t>Buy an index fund like S&amp;P 500 or total stock market</a:t>
            </a:r>
          </a:p>
          <a:p>
            <a:pPr lvl="1"/>
            <a:r>
              <a:rPr lang="en-US" dirty="0"/>
              <a:t>500 largest companies make up 70% of whole stock market</a:t>
            </a:r>
          </a:p>
          <a:p>
            <a:pPr lvl="1"/>
            <a:r>
              <a:rPr lang="en-US" dirty="0"/>
              <a:t>40-50% of earnings from international markets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7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1578-E121-4EAC-8CB5-63036752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293318"/>
            <a:ext cx="10636135" cy="1293028"/>
          </a:xfrm>
        </p:spPr>
        <p:txBody>
          <a:bodyPr/>
          <a:lstStyle/>
          <a:p>
            <a:r>
              <a:rPr lang="en-US" dirty="0"/>
              <a:t>So you think you can pick winners…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97B9C7-2D0F-430B-971F-7F9489912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5" t="10482" r="7678" b="11851"/>
          <a:stretch/>
        </p:blipFill>
        <p:spPr>
          <a:xfrm>
            <a:off x="1527471" y="2316481"/>
            <a:ext cx="8370218" cy="43835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AE7B99-3C99-4FA9-8A2A-BDA32331D329}"/>
              </a:ext>
            </a:extLst>
          </p:cNvPr>
          <p:cNvSpPr txBox="1"/>
          <p:nvPr/>
        </p:nvSpPr>
        <p:spPr>
          <a:xfrm>
            <a:off x="1352204" y="1489748"/>
            <a:ext cx="10690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80% of actively managed funds underperform the SP500 index</a:t>
            </a:r>
          </a:p>
        </p:txBody>
      </p:sp>
    </p:spTree>
    <p:extLst>
      <p:ext uri="{BB962C8B-B14F-4D97-AF65-F5344CB8AC3E}">
        <p14:creationId xmlns:p14="http://schemas.microsoft.com/office/powerpoint/2010/main" val="1104759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B62C8-F100-4824-BBCD-59223296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portfolios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FC936-6745-4790-AB16-A88D63882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Bogle: 65% US total stock index 35% US total bond index</a:t>
            </a:r>
          </a:p>
          <a:p>
            <a:r>
              <a:rPr lang="en-US" dirty="0"/>
              <a:t>Buffet: 90% SP500 index 10% cash</a:t>
            </a:r>
          </a:p>
          <a:p>
            <a:r>
              <a:rPr lang="en-US" dirty="0"/>
              <a:t>Olsen: 33% US total stock, 33% international stock, 33% US bond</a:t>
            </a:r>
          </a:p>
          <a:p>
            <a:r>
              <a:rPr lang="en-US" dirty="0"/>
              <a:t>McCormick: 50% Target date fund, 25% SP500 index, 15% individual stocks, 		10% </a:t>
            </a:r>
            <a:r>
              <a:rPr lang="en-US" dirty="0" err="1"/>
              <a:t>roboadvisor</a:t>
            </a:r>
            <a:endParaRPr lang="en-US" dirty="0"/>
          </a:p>
          <a:p>
            <a:r>
              <a:rPr lang="en-US" dirty="0"/>
              <a:t>Janowicz: 40% US Index, 5% Int’l Index,12% Int’l Stock, 35% US Stock, </a:t>
            </a:r>
          </a:p>
          <a:p>
            <a:pPr marL="0" indent="0">
              <a:buNone/>
            </a:pPr>
            <a:r>
              <a:rPr lang="en-US" dirty="0"/>
              <a:t>		5% Target Fund, 3% Bond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88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238C0-3F39-4D01-8729-140E17768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date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2A693-0A5E-4750-A618-AFA5C89AF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fund of funds</a:t>
            </a:r>
          </a:p>
          <a:p>
            <a:r>
              <a:rPr lang="en-US" dirty="0"/>
              <a:t>Usually a mix of stocks and bond indices that get more bond heavy (conservative) as the target date approaches</a:t>
            </a:r>
          </a:p>
          <a:p>
            <a:r>
              <a:rPr lang="en-US" dirty="0"/>
              <a:t>Simplicity of holding a single fund</a:t>
            </a:r>
          </a:p>
          <a:p>
            <a:endParaRPr lang="en-US" dirty="0"/>
          </a:p>
          <a:p>
            <a:r>
              <a:rPr lang="en-US" dirty="0" err="1"/>
              <a:t>Ie</a:t>
            </a:r>
            <a:r>
              <a:rPr lang="en-US" dirty="0"/>
              <a:t> Target 2040</a:t>
            </a:r>
          </a:p>
          <a:p>
            <a:pPr lvl="1"/>
            <a:r>
              <a:rPr lang="en-US" dirty="0"/>
              <a:t>65% Total US Stock index, 25% international stock index, 10% total US bond</a:t>
            </a:r>
          </a:p>
        </p:txBody>
      </p:sp>
    </p:spTree>
    <p:extLst>
      <p:ext uri="{BB962C8B-B14F-4D97-AF65-F5344CB8AC3E}">
        <p14:creationId xmlns:p14="http://schemas.microsoft.com/office/powerpoint/2010/main" val="917752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B907-26B6-4244-9553-3AC34240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Roboadvisors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26040-5BDE-4E5B-AB60-D8D72F764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Asset allocation determined by algorithms using age and risk tolerance</a:t>
            </a:r>
          </a:p>
          <a:p>
            <a:r>
              <a:rPr lang="en-US" dirty="0"/>
              <a:t>Simplicity of having a single account</a:t>
            </a:r>
          </a:p>
          <a:p>
            <a:r>
              <a:rPr lang="en-US" dirty="0"/>
              <a:t>Cheaper than human financial advisor</a:t>
            </a:r>
          </a:p>
          <a:p>
            <a:endParaRPr lang="en-US" dirty="0"/>
          </a:p>
          <a:p>
            <a:r>
              <a:rPr lang="en-US" dirty="0" err="1"/>
              <a:t>Ie</a:t>
            </a:r>
            <a:r>
              <a:rPr lang="en-US" dirty="0"/>
              <a:t> “Aggressive” strategy</a:t>
            </a:r>
          </a:p>
          <a:p>
            <a:pPr lvl="1"/>
            <a:r>
              <a:rPr lang="en-US" dirty="0"/>
              <a:t>50% US stock, 40% international stock, 5% US bonds, 5% international bonds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67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E46D-3EB5-4A78-A9F2-9C1E24BE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0973F-2EDB-4D60-A150-A257AD53E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stock market index funds		0.05%</a:t>
            </a:r>
          </a:p>
          <a:p>
            <a:r>
              <a:rPr lang="en-US" dirty="0"/>
              <a:t>US bond market index funds		0.10%</a:t>
            </a:r>
          </a:p>
          <a:p>
            <a:r>
              <a:rPr lang="en-US" dirty="0"/>
              <a:t>Target date fund				0.15%</a:t>
            </a:r>
          </a:p>
          <a:p>
            <a:r>
              <a:rPr lang="en-US" dirty="0" err="1"/>
              <a:t>Robadvisor</a:t>
            </a:r>
            <a:r>
              <a:rPr lang="en-US" dirty="0"/>
              <a:t>					0.25%</a:t>
            </a:r>
          </a:p>
          <a:p>
            <a:r>
              <a:rPr lang="en-US" dirty="0"/>
              <a:t>Financial Advisor				1%</a:t>
            </a:r>
          </a:p>
        </p:txBody>
      </p:sp>
    </p:spTree>
    <p:extLst>
      <p:ext uri="{BB962C8B-B14F-4D97-AF65-F5344CB8AC3E}">
        <p14:creationId xmlns:p14="http://schemas.microsoft.com/office/powerpoint/2010/main" val="2922735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9EA8-C5CC-45DF-94FF-2CF7787E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71" y="764373"/>
            <a:ext cx="11676611" cy="1293028"/>
          </a:xfrm>
        </p:spPr>
        <p:txBody>
          <a:bodyPr/>
          <a:lstStyle/>
          <a:p>
            <a:r>
              <a:rPr lang="en-US" dirty="0"/>
              <a:t>ROTH IRA (Individual retirement account)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AA97D-73C2-449B-8015-DDFF7DEB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Named after Delaware senator William Roth</a:t>
            </a:r>
          </a:p>
          <a:p>
            <a:r>
              <a:rPr lang="en-US" dirty="0"/>
              <a:t>Income limit $120,000 single or $189,000 married</a:t>
            </a:r>
          </a:p>
          <a:p>
            <a:r>
              <a:rPr lang="en-US" dirty="0"/>
              <a:t>Double tax advantaged: contribute post tax dollars</a:t>
            </a:r>
          </a:p>
          <a:p>
            <a:pPr lvl="1"/>
            <a:r>
              <a:rPr lang="en-US" dirty="0"/>
              <a:t>No tax on earnings or distributions</a:t>
            </a:r>
          </a:p>
          <a:p>
            <a:r>
              <a:rPr lang="en-US" dirty="0"/>
              <a:t>Contributions can be taken out without penalty at anytime</a:t>
            </a:r>
          </a:p>
          <a:p>
            <a:pPr lvl="1"/>
            <a:r>
              <a:rPr lang="en-US" dirty="0"/>
              <a:t>Earnings taken out before age 59 ½ are subject to penalty</a:t>
            </a:r>
          </a:p>
          <a:p>
            <a:pPr lvl="1"/>
            <a:r>
              <a:rPr lang="en-US" dirty="0"/>
              <a:t>Act as an “emergency fund”</a:t>
            </a:r>
          </a:p>
        </p:txBody>
      </p:sp>
    </p:spTree>
    <p:extLst>
      <p:ext uri="{BB962C8B-B14F-4D97-AF65-F5344CB8AC3E}">
        <p14:creationId xmlns:p14="http://schemas.microsoft.com/office/powerpoint/2010/main" val="568143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C727-9FB8-4870-8625-52524905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“Back door” </a:t>
            </a:r>
            <a:r>
              <a:rPr lang="en-US" dirty="0" err="1"/>
              <a:t>roth</a:t>
            </a:r>
            <a:r>
              <a:rPr lang="en-US" dirty="0"/>
              <a:t> </a:t>
            </a:r>
            <a:r>
              <a:rPr lang="en-US" dirty="0" err="1"/>
              <a:t>ira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EFFBB-706B-4FBB-9F84-6331D0196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Attendings make too much money to contribute directly</a:t>
            </a:r>
          </a:p>
          <a:p>
            <a:r>
              <a:rPr lang="en-US" dirty="0"/>
              <a:t>Anyone can contribute to a traditional IRA</a:t>
            </a:r>
          </a:p>
          <a:p>
            <a:r>
              <a:rPr lang="en-US" dirty="0"/>
              <a:t>Anyone can convert their traditional IRA to a ROTH IRA</a:t>
            </a:r>
          </a:p>
          <a:p>
            <a:pPr lvl="1"/>
            <a:r>
              <a:rPr lang="en-US" dirty="0"/>
              <a:t>Conversion amount does not exceed maximum ($5500)</a:t>
            </a:r>
          </a:p>
          <a:p>
            <a:pPr lvl="1"/>
            <a:r>
              <a:rPr lang="en-US" dirty="0"/>
              <a:t>Balance in all IRA accounts (traditional, SEP, Roth, SIMPLE, </a:t>
            </a:r>
            <a:r>
              <a:rPr lang="en-US" dirty="0" err="1"/>
              <a:t>etc</a:t>
            </a:r>
            <a:r>
              <a:rPr lang="en-US" dirty="0"/>
              <a:t>) = 0</a:t>
            </a:r>
          </a:p>
          <a:p>
            <a:pPr lvl="2"/>
            <a:r>
              <a:rPr lang="en-US" dirty="0"/>
              <a:t>If not, you will be subject to “pro rata” rule which is usually not tax efficient</a:t>
            </a:r>
          </a:p>
          <a:p>
            <a:r>
              <a:rPr lang="en-US" dirty="0"/>
              <a:t>Totally legal despite shady name</a:t>
            </a:r>
          </a:p>
          <a:p>
            <a:r>
              <a:rPr lang="en-US" dirty="0"/>
              <a:t>Almost any broker that allows for IRAs will have an easy process</a:t>
            </a:r>
          </a:p>
        </p:txBody>
      </p:sp>
    </p:spTree>
    <p:extLst>
      <p:ext uri="{BB962C8B-B14F-4D97-AF65-F5344CB8AC3E}">
        <p14:creationId xmlns:p14="http://schemas.microsoft.com/office/powerpoint/2010/main" val="86388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075EB-F7B6-45BB-8299-ED78B24B6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C3452-6B09-4511-B4BA-48E8B2900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time I have ever had anything to disclose</a:t>
            </a:r>
          </a:p>
          <a:p>
            <a:r>
              <a:rPr lang="en-US" dirty="0"/>
              <a:t>I too am not a professional financial advisor</a:t>
            </a:r>
          </a:p>
          <a:p>
            <a:endParaRPr lang="en-US" dirty="0"/>
          </a:p>
          <a:p>
            <a:r>
              <a:rPr lang="en-US" dirty="0"/>
              <a:t>401K with Fidelity</a:t>
            </a:r>
          </a:p>
          <a:p>
            <a:r>
              <a:rPr lang="en-US" dirty="0"/>
              <a:t>Roth IRA with Betterment (</a:t>
            </a:r>
            <a:r>
              <a:rPr lang="en-US" dirty="0" err="1"/>
              <a:t>roboadvisor</a:t>
            </a:r>
            <a:r>
              <a:rPr lang="en-US" dirty="0"/>
              <a:t>)</a:t>
            </a:r>
          </a:p>
          <a:p>
            <a:r>
              <a:rPr lang="en-US" dirty="0"/>
              <a:t>Taxable Investment Account with Charles Schwab</a:t>
            </a:r>
          </a:p>
          <a:p>
            <a:r>
              <a:rPr lang="en-US" dirty="0"/>
              <a:t>Student Loans refinanced first time with DRB (now Laurel Road)</a:t>
            </a:r>
          </a:p>
          <a:p>
            <a:r>
              <a:rPr lang="en-US" dirty="0"/>
              <a:t>Student Loans refinanced second time with </a:t>
            </a:r>
            <a:r>
              <a:rPr lang="en-US" dirty="0" err="1"/>
              <a:t>SoFi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79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5275D-A618-48A3-BD44-F72F7BA01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D50B9-2E84-425D-8B40-D05B910B7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Pay off any high interest credit card debt (10%+)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Save up an emergency fund</a:t>
            </a:r>
          </a:p>
          <a:p>
            <a:pPr lvl="1"/>
            <a:r>
              <a:rPr lang="en-US" dirty="0"/>
              <a:t>If you are a resident use a Roth IRA (contributions can be withdrawn penalty free)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Max out your retirement accounts</a:t>
            </a:r>
          </a:p>
          <a:p>
            <a:pPr lvl="1"/>
            <a:r>
              <a:rPr lang="en-US" dirty="0"/>
              <a:t>401K, especially if there is a match</a:t>
            </a:r>
          </a:p>
          <a:p>
            <a:pPr lvl="1"/>
            <a:r>
              <a:rPr lang="en-US" dirty="0"/>
              <a:t>HSA, it is the only triple taxed advantaged account that exists</a:t>
            </a:r>
          </a:p>
          <a:p>
            <a:pPr lvl="1"/>
            <a:r>
              <a:rPr lang="en-US" dirty="0"/>
              <a:t>Roth or backdoor Roth IRA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Pay down your student debt: guaranteed returns</a:t>
            </a:r>
          </a:p>
          <a:p>
            <a:pPr lvl="1"/>
            <a:r>
              <a:rPr lang="en-US" dirty="0"/>
              <a:t>0-3% probably better return in other investments</a:t>
            </a:r>
          </a:p>
          <a:p>
            <a:pPr lvl="1"/>
            <a:r>
              <a:rPr lang="en-US" dirty="0"/>
              <a:t>4-6% dealers choice</a:t>
            </a:r>
          </a:p>
          <a:p>
            <a:pPr lvl="1"/>
            <a:r>
              <a:rPr lang="en-US" dirty="0"/>
              <a:t>7%+ pay it down for 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Taxable investment account using mix of stock/bond index funds</a:t>
            </a:r>
          </a:p>
        </p:txBody>
      </p:sp>
    </p:spTree>
    <p:extLst>
      <p:ext uri="{BB962C8B-B14F-4D97-AF65-F5344CB8AC3E}">
        <p14:creationId xmlns:p14="http://schemas.microsoft.com/office/powerpoint/2010/main" val="3952235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A346-C48B-48A9-A32F-DEE40106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advisors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567A2-664A-459F-B089-8E315AD8E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6386"/>
            <a:ext cx="10820400" cy="4024125"/>
          </a:xfrm>
        </p:spPr>
        <p:txBody>
          <a:bodyPr>
            <a:normAutofit/>
          </a:bodyPr>
          <a:lstStyle/>
          <a:p>
            <a:r>
              <a:rPr lang="en-US" dirty="0"/>
              <a:t>SEC allows anyone to call self a financial advisor, analyst, consultant, planner</a:t>
            </a:r>
          </a:p>
          <a:p>
            <a:r>
              <a:rPr lang="en-US" dirty="0"/>
              <a:t>Many advisors are commissioned salesman in disguise</a:t>
            </a:r>
          </a:p>
          <a:p>
            <a:r>
              <a:rPr lang="en-US" dirty="0"/>
              <a:t>No one cares more about your money than you do</a:t>
            </a:r>
          </a:p>
        </p:txBody>
      </p:sp>
      <p:pic>
        <p:nvPicPr>
          <p:cNvPr id="9218" name="Picture 2" descr="Image result for wolf of wall street">
            <a:extLst>
              <a:ext uri="{FF2B5EF4-FFF2-40B4-BE49-F238E27FC236}">
                <a16:creationId xmlns:a16="http://schemas.microsoft.com/office/drawing/2014/main" id="{0757CB01-714E-480E-82DB-CEB09F346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56" y="3283744"/>
            <a:ext cx="5785658" cy="245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F6C68F-EB1A-4208-86F8-73CD41F13365}"/>
              </a:ext>
            </a:extLst>
          </p:cNvPr>
          <p:cNvSpPr txBox="1"/>
          <p:nvPr/>
        </p:nvSpPr>
        <p:spPr>
          <a:xfrm>
            <a:off x="1762299" y="5878183"/>
            <a:ext cx="10091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“Where are all the customers’ yachts?” – Fred </a:t>
            </a:r>
            <a:r>
              <a:rPr lang="en-US" sz="2200" dirty="0" err="1"/>
              <a:t>Schwed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14466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8A80-367B-4CBA-A713-2085295B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FFD9-6F3C-4D0C-9539-23F88651B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Commission based: paid on how many financial products they sell, you</a:t>
            </a:r>
          </a:p>
          <a:p>
            <a:pPr marL="457200" lvl="1" indent="0">
              <a:buNone/>
            </a:pPr>
            <a:r>
              <a:rPr lang="en-US" dirty="0"/>
              <a:t>	Highest commission are generally the worst products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AUM (Assets Under Management): percentage of investments usually 1%</a:t>
            </a:r>
          </a:p>
          <a:p>
            <a:pPr marL="0" indent="0">
              <a:buNone/>
            </a:pPr>
            <a:r>
              <a:rPr lang="en-US" dirty="0"/>
              <a:t>	They won’t advise you to pay off your student loan debt, mortgage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Retainer: paid a monthly/yearly fee, usually 1000-5000/</a:t>
            </a:r>
            <a:r>
              <a:rPr lang="en-US" dirty="0" err="1"/>
              <a:t>yr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They want to spend as little time as possible with you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Hourly: Hourly fee, usually 200-500/</a:t>
            </a:r>
            <a:r>
              <a:rPr lang="en-US" dirty="0" err="1"/>
              <a:t>hr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They want to spend as much time as possible with you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16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01520-BCD0-402E-8288-5C3733F71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</a:t>
            </a:r>
            <a:r>
              <a:rPr lang="en-US" dirty="0" err="1"/>
              <a:t>hopcat</a:t>
            </a:r>
            <a:r>
              <a:rPr lang="en-US" dirty="0"/>
              <a:t> time yet?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E71D1-4298-4902-AA46-211B19EB2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Want </a:t>
            </a:r>
          </a:p>
          <a:p>
            <a:pPr lvl="1"/>
            <a:r>
              <a:rPr lang="en-US" dirty="0"/>
              <a:t>a fiduciary: legal obligation to put your interests before their own</a:t>
            </a:r>
          </a:p>
          <a:p>
            <a:pPr lvl="1"/>
            <a:r>
              <a:rPr lang="en-US" dirty="0"/>
              <a:t>CFP (Certified Financial Planner) or CFA (Chartered Financial Analyst)</a:t>
            </a:r>
          </a:p>
          <a:p>
            <a:pPr lvl="2"/>
            <a:r>
              <a:rPr lang="en-US" dirty="0"/>
              <a:t>CPA + PFS: Certified Public </a:t>
            </a:r>
            <a:r>
              <a:rPr lang="en-US" dirty="0" err="1"/>
              <a:t>Acountant</a:t>
            </a:r>
            <a:r>
              <a:rPr lang="en-US" dirty="0"/>
              <a:t> Personal Financial Specialist</a:t>
            </a:r>
          </a:p>
          <a:p>
            <a:pPr lvl="1"/>
            <a:r>
              <a:rPr lang="en-US" dirty="0"/>
              <a:t>Fee Only</a:t>
            </a:r>
          </a:p>
          <a:p>
            <a:pPr lvl="1"/>
            <a:r>
              <a:rPr lang="en-US" dirty="0"/>
              <a:t>NAPFA.org: National Association Personal Financial Advisors</a:t>
            </a:r>
          </a:p>
          <a:p>
            <a:pPr lvl="1"/>
            <a:endParaRPr lang="en-US" dirty="0"/>
          </a:p>
          <a:p>
            <a:r>
              <a:rPr lang="en-US" dirty="0"/>
              <a:t>Don’t Want</a:t>
            </a:r>
          </a:p>
          <a:p>
            <a:pPr lvl="1"/>
            <a:r>
              <a:rPr lang="en-US" dirty="0"/>
              <a:t>A salesman/insurance agent</a:t>
            </a:r>
          </a:p>
          <a:p>
            <a:pPr lvl="1"/>
            <a:r>
              <a:rPr lang="en-US" dirty="0"/>
              <a:t>A “planner,” “advisor,” “consultant”</a:t>
            </a:r>
          </a:p>
          <a:p>
            <a:pPr lvl="1"/>
            <a:r>
              <a:rPr lang="en-US" dirty="0"/>
              <a:t>Commissioned based</a:t>
            </a:r>
          </a:p>
          <a:p>
            <a:pPr lvl="1"/>
            <a:r>
              <a:rPr lang="en-US" dirty="0"/>
              <a:t>Fee based = some fee + some commission = commission</a:t>
            </a:r>
          </a:p>
        </p:txBody>
      </p:sp>
      <p:pic>
        <p:nvPicPr>
          <p:cNvPr id="10242" name="Picture 2" descr="Image result for billy madison sleep">
            <a:extLst>
              <a:ext uri="{FF2B5EF4-FFF2-40B4-BE49-F238E27FC236}">
                <a16:creationId xmlns:a16="http://schemas.microsoft.com/office/drawing/2014/main" id="{734BBFA1-FC6E-44FC-881F-E8CB8EE6C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71158" cy="20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278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0C48-F07B-4168-B0A8-97CFB538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Nope he’s still talking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0891F-83A4-46DC-BBF9-ED7E59BB4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Stocks:	 	Index funds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Bonds: 		Age in percent also index funds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Real Estate: 	Buy a house less than 3x salary if you are 				planning on staying 5 </a:t>
            </a:r>
            <a:r>
              <a:rPr lang="en-US" sz="2800" dirty="0" err="1"/>
              <a:t>yrs</a:t>
            </a:r>
            <a:r>
              <a:rPr lang="en-US" sz="2800" dirty="0"/>
              <a:t>+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Cash: 		3-6 </a:t>
            </a:r>
            <a:r>
              <a:rPr lang="en-US" sz="2800" dirty="0" err="1"/>
              <a:t>mo</a:t>
            </a:r>
            <a:r>
              <a:rPr lang="en-US" sz="2800" dirty="0"/>
              <a:t> expenses emergency fund/Roth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Stuff: 		just say no</a:t>
            </a:r>
          </a:p>
        </p:txBody>
      </p:sp>
    </p:spTree>
    <p:extLst>
      <p:ext uri="{BB962C8B-B14F-4D97-AF65-F5344CB8AC3E}">
        <p14:creationId xmlns:p14="http://schemas.microsoft.com/office/powerpoint/2010/main" val="3903592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F9E9-4E14-4A88-A586-0AAB71E6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43687"/>
            <a:ext cx="8610600" cy="1293028"/>
          </a:xfrm>
        </p:spPr>
        <p:txBody>
          <a:bodyPr/>
          <a:lstStyle/>
          <a:p>
            <a:r>
              <a:rPr lang="en-US" dirty="0"/>
              <a:t>How much is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88FD6-BBAC-4DFA-9B2A-99463861E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07865"/>
            <a:ext cx="10820400" cy="947656"/>
          </a:xfrm>
        </p:spPr>
        <p:txBody>
          <a:bodyPr>
            <a:normAutofit/>
          </a:bodyPr>
          <a:lstStyle/>
          <a:p>
            <a:r>
              <a:rPr lang="en-US" dirty="0"/>
              <a:t>Trinity study -&gt; 4% withdrawal rule</a:t>
            </a:r>
          </a:p>
          <a:p>
            <a:r>
              <a:rPr lang="en-US" dirty="0"/>
              <a:t>Estimate how much you need for retirement 25x expenses </a:t>
            </a:r>
          </a:p>
        </p:txBody>
      </p:sp>
      <p:pic>
        <p:nvPicPr>
          <p:cNvPr id="1026" name="Picture 2" descr="Image result for trinity study 4 percent">
            <a:extLst>
              <a:ext uri="{FF2B5EF4-FFF2-40B4-BE49-F238E27FC236}">
                <a16:creationId xmlns:a16="http://schemas.microsoft.com/office/drawing/2014/main" id="{0E1B7CF8-377F-485E-98DF-B98A72A35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460" r="28499" b="27483"/>
          <a:stretch/>
        </p:blipFill>
        <p:spPr bwMode="auto">
          <a:xfrm>
            <a:off x="2122517" y="2255521"/>
            <a:ext cx="7248698" cy="45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342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54CF3-210A-43FF-86F5-A2E71B11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book for residents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06FC3-2B07-4C11-9EEC-868FBD147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Great place to start for basics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Book, podcast, blog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ER physician out of Utah</a:t>
            </a:r>
          </a:p>
          <a:p>
            <a:endParaRPr lang="en-US" sz="2000" dirty="0"/>
          </a:p>
        </p:txBody>
      </p:sp>
      <p:pic>
        <p:nvPicPr>
          <p:cNvPr id="10242" name="Picture 2" descr="Image result for white coat investor book">
            <a:extLst>
              <a:ext uri="{FF2B5EF4-FFF2-40B4-BE49-F238E27FC236}">
                <a16:creationId xmlns:a16="http://schemas.microsoft.com/office/drawing/2014/main" id="{69A4F84C-8F34-43B6-9087-105B2919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443" y="1024746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15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AF012-A873-445F-BB82-EA7555D6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book for new attendings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973A1-E658-409A-9FF5-FF830A706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Two Business School professors in 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Interview people with net worth 1 million+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Used a surgeon with salary of 600,000 and net worth of 800,000 toward end of career as example of what not to do</a:t>
            </a:r>
          </a:p>
        </p:txBody>
      </p:sp>
      <p:pic>
        <p:nvPicPr>
          <p:cNvPr id="11266" name="Picture 2" descr="Image result for millionaire next door book">
            <a:extLst>
              <a:ext uri="{FF2B5EF4-FFF2-40B4-BE49-F238E27FC236}">
                <a16:creationId xmlns:a16="http://schemas.microsoft.com/office/drawing/2014/main" id="{0CD8C998-F525-412C-BB6B-A850C0887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884" y="713117"/>
            <a:ext cx="3585919" cy="559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412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8971-D97D-4037-BCDC-BF2E5F8F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AFF25-D9E1-47C4-A95D-0AB5D676E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Freeman to introducing me to personal finance</a:t>
            </a:r>
          </a:p>
          <a:p>
            <a:r>
              <a:rPr lang="en-US" dirty="0"/>
              <a:t>Erik Olsen and Jeff Janowicz for being my financial (and clinical) mentors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88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A67F2-914E-4FAC-90EF-A116211D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frees you from doing things you dislike. Since I dislike doing nearly everything, money is handy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7C395-8797-48BE-87A6-E86846A44683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03618" y="2811374"/>
            <a:ext cx="9592736" cy="44444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-Groucho Marx</a:t>
            </a:r>
          </a:p>
        </p:txBody>
      </p:sp>
      <p:pic>
        <p:nvPicPr>
          <p:cNvPr id="5" name="Picture 2" descr="Image result for the end movie">
            <a:extLst>
              <a:ext uri="{FF2B5EF4-FFF2-40B4-BE49-F238E27FC236}">
                <a16:creationId xmlns:a16="http://schemas.microsoft.com/office/drawing/2014/main" id="{ABFB7ABA-9348-4834-AE10-793F9F321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6" t="29830" r="20022" b="35209"/>
          <a:stretch/>
        </p:blipFill>
        <p:spPr bwMode="auto">
          <a:xfrm>
            <a:off x="2865120" y="3499973"/>
            <a:ext cx="4976553" cy="166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31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AC5AB-A678-4187-9B98-2E1F7797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investment promises safety of principal and an adequate return. Operations not meeting these requirements are speculation.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74612-9070-4CC1-A37E-CF7DE4A3BEFC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- Benjamin Graham</a:t>
            </a:r>
          </a:p>
        </p:txBody>
      </p:sp>
      <p:pic>
        <p:nvPicPr>
          <p:cNvPr id="5122" name="Picture 2" descr="Image result for bitcoin images">
            <a:extLst>
              <a:ext uri="{FF2B5EF4-FFF2-40B4-BE49-F238E27FC236}">
                <a16:creationId xmlns:a16="http://schemas.microsoft.com/office/drawing/2014/main" id="{F810876E-5742-4392-8A4A-748827851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15" y="4299797"/>
            <a:ext cx="3512127" cy="23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32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6F6B-1E2A-4CEA-A426-C7588230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37900"/>
            <a:ext cx="8610600" cy="1293028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AE45-B7A1-4316-97A8-9509DF9D8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57753"/>
            <a:ext cx="10820400" cy="4024125"/>
          </a:xfrm>
        </p:spPr>
        <p:txBody>
          <a:bodyPr>
            <a:noAutofit/>
          </a:bodyPr>
          <a:lstStyle/>
          <a:p>
            <a:r>
              <a:rPr lang="en-US" sz="2000" dirty="0"/>
              <a:t>SeanTeshimaMcCormick@gmail.com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whitecoatinvestor.com</a:t>
            </a:r>
          </a:p>
          <a:p>
            <a:r>
              <a:rPr lang="en-US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The White Coat Investor – Jim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Dahle</a:t>
            </a:r>
            <a:endParaRPr lang="en-US" sz="20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r>
              <a:rPr lang="en-US" sz="2000" b="1" dirty="0">
                <a:solidFill>
                  <a:schemeClr val="bg1"/>
                </a:solidFill>
                <a:highlight>
                  <a:srgbClr val="FFFF00"/>
                </a:highlight>
              </a:rPr>
              <a:t>The Millionaire Next Door – Stanley and </a:t>
            </a:r>
            <a:r>
              <a:rPr lang="en-US" sz="2000" b="1" dirty="0" err="1">
                <a:solidFill>
                  <a:schemeClr val="bg1"/>
                </a:solidFill>
                <a:highlight>
                  <a:srgbClr val="FFFF00"/>
                </a:highlight>
              </a:rPr>
              <a:t>Danko</a:t>
            </a:r>
            <a:endParaRPr lang="en-US" sz="20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r>
              <a:rPr lang="en-US" sz="2000" dirty="0"/>
              <a:t>Money Masters – John Train</a:t>
            </a:r>
          </a:p>
          <a:p>
            <a:r>
              <a:rPr lang="en-US" sz="2000" dirty="0"/>
              <a:t>Simple Path to Wealth – Jim Collins</a:t>
            </a:r>
          </a:p>
          <a:p>
            <a:r>
              <a:rPr lang="en-US" sz="2000" dirty="0"/>
              <a:t>Intelligent Investor – Benjamin Graham</a:t>
            </a:r>
          </a:p>
          <a:p>
            <a:r>
              <a:rPr lang="en-US" sz="2000" dirty="0"/>
              <a:t>Stocks for the Long Run – Jeremy Siegel</a:t>
            </a:r>
          </a:p>
          <a:p>
            <a:r>
              <a:rPr lang="en-US" sz="2000" dirty="0"/>
              <a:t>WSJ Guide to Personal Finance – Ken Morris</a:t>
            </a:r>
          </a:p>
          <a:p>
            <a:r>
              <a:rPr lang="en-US" sz="2000" dirty="0"/>
              <a:t>Family Inc – Douglas McCormick</a:t>
            </a:r>
          </a:p>
          <a:p>
            <a:r>
              <a:rPr lang="en-US" sz="2000" dirty="0"/>
              <a:t>Money: Master the Game – Tony Robbins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813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0C48-F07B-4168-B0A8-97CFB538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Asset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0891F-83A4-46DC-BBF9-ED7E59BB4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Stocks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Bonds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Real Estate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Cash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Stuff (everything else)</a:t>
            </a:r>
          </a:p>
        </p:txBody>
      </p:sp>
    </p:spTree>
    <p:extLst>
      <p:ext uri="{BB962C8B-B14F-4D97-AF65-F5344CB8AC3E}">
        <p14:creationId xmlns:p14="http://schemas.microsoft.com/office/powerpoint/2010/main" val="31976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EE37-95D6-4AAF-99DC-D484736D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Annualized rate of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1792-D837-4AF9-89C8-27645F41C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Expected gain of an asset</a:t>
            </a:r>
          </a:p>
          <a:p>
            <a:r>
              <a:rPr lang="en-US" dirty="0"/>
              <a:t>How assets are compared</a:t>
            </a:r>
          </a:p>
          <a:p>
            <a:r>
              <a:rPr lang="en-US" dirty="0"/>
              <a:t>Ignore inflation (for today)= 2-3%/</a:t>
            </a:r>
            <a:r>
              <a:rPr lang="en-US" dirty="0" err="1"/>
              <a:t>yr</a:t>
            </a:r>
            <a:endParaRPr lang="en-US" dirty="0"/>
          </a:p>
          <a:p>
            <a:endParaRPr lang="en-US" dirty="0"/>
          </a:p>
          <a:p>
            <a:r>
              <a:rPr lang="en-US" dirty="0"/>
              <a:t>Rule of 72: Divide 72 by annual return to estimate doubling time</a:t>
            </a:r>
          </a:p>
          <a:p>
            <a:pPr lvl="1"/>
            <a:r>
              <a:rPr lang="en-US" dirty="0" err="1"/>
              <a:t>Ie</a:t>
            </a:r>
            <a:r>
              <a:rPr lang="en-US" dirty="0"/>
              <a:t> if you expect 6% </a:t>
            </a:r>
            <a:r>
              <a:rPr lang="en-US" dirty="0" err="1"/>
              <a:t>retrun</a:t>
            </a:r>
            <a:r>
              <a:rPr lang="en-US" dirty="0"/>
              <a:t> -&gt; 72/6 = 12 </a:t>
            </a:r>
            <a:r>
              <a:rPr lang="en-US" dirty="0" err="1"/>
              <a:t>yrs</a:t>
            </a:r>
            <a:r>
              <a:rPr lang="en-US" dirty="0"/>
              <a:t> to double your money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6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66A2-37EB-48CE-AF59-43ED0722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Stocks = equities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54E3C-2F6E-4502-9F5D-E7FA9A986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Company has many options to raise capital, one of them is to “go public”</a:t>
            </a:r>
          </a:p>
          <a:p>
            <a:r>
              <a:rPr lang="en-US" dirty="0"/>
              <a:t>Company values its company, divides that number into shares and sells them to people in IPO (Initial Public Offering)</a:t>
            </a:r>
          </a:p>
          <a:p>
            <a:pPr lvl="1"/>
            <a:r>
              <a:rPr lang="en-US" dirty="0" err="1"/>
              <a:t>Ie</a:t>
            </a:r>
            <a:r>
              <a:rPr lang="en-US" dirty="0"/>
              <a:t> if company worth 3 million and sell shares at $10 each, the whole company is divided into 30,000 shares</a:t>
            </a:r>
          </a:p>
          <a:p>
            <a:r>
              <a:rPr lang="en-US" dirty="0"/>
              <a:t>Approximately 4000 US stocks</a:t>
            </a:r>
          </a:p>
          <a:p>
            <a:endParaRPr lang="en-US" dirty="0"/>
          </a:p>
          <a:p>
            <a:r>
              <a:rPr lang="en-US" dirty="0"/>
              <a:t>Historical annual return: 7-9%</a:t>
            </a:r>
          </a:p>
          <a:p>
            <a:r>
              <a:rPr lang="en-US" dirty="0"/>
              <a:t>Risks/Benefits: High return, high risk, good liquidity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Wall Street">
            <a:extLst>
              <a:ext uri="{FF2B5EF4-FFF2-40B4-BE49-F238E27FC236}">
                <a16:creationId xmlns:a16="http://schemas.microsoft.com/office/drawing/2014/main" id="{9B20F52B-65D5-4FB4-B5FA-B0BD4A24F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r="19322"/>
          <a:stretch/>
        </p:blipFill>
        <p:spPr bwMode="auto">
          <a:xfrm>
            <a:off x="7959089" y="3883622"/>
            <a:ext cx="4105449" cy="297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69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FC1E-AEE4-4752-B07B-68EC9206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99" y="714496"/>
            <a:ext cx="8610600" cy="1293028"/>
          </a:xfrm>
        </p:spPr>
        <p:txBody>
          <a:bodyPr/>
          <a:lstStyle/>
          <a:p>
            <a:r>
              <a:rPr lang="en-US" dirty="0"/>
              <a:t>Historical data</a:t>
            </a:r>
          </a:p>
        </p:txBody>
      </p:sp>
      <p:pic>
        <p:nvPicPr>
          <p:cNvPr id="2052" name="Picture 4" descr="Image result for historical djia chart">
            <a:extLst>
              <a:ext uri="{FF2B5EF4-FFF2-40B4-BE49-F238E27FC236}">
                <a16:creationId xmlns:a16="http://schemas.microsoft.com/office/drawing/2014/main" id="{64E852AD-FE69-46D6-8F50-ED759322CAB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9" y="2444462"/>
            <a:ext cx="6123503" cy="352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5F4E33-57A1-4FEB-82B5-C2450068E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0304" y="2194559"/>
            <a:ext cx="4905895" cy="4024125"/>
          </a:xfrm>
        </p:spPr>
        <p:txBody>
          <a:bodyPr/>
          <a:lstStyle/>
          <a:p>
            <a:r>
              <a:rPr lang="en-US" dirty="0"/>
              <a:t>Odds of losing money in stock market: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yr</a:t>
            </a:r>
            <a:r>
              <a:rPr lang="en-US" dirty="0"/>
              <a:t>: 32%</a:t>
            </a:r>
          </a:p>
          <a:p>
            <a:r>
              <a:rPr lang="en-US" dirty="0"/>
              <a:t>5 </a:t>
            </a:r>
            <a:r>
              <a:rPr lang="en-US" dirty="0" err="1"/>
              <a:t>yr</a:t>
            </a:r>
            <a:r>
              <a:rPr lang="en-US" dirty="0"/>
              <a:t>: 13%</a:t>
            </a:r>
          </a:p>
          <a:p>
            <a:r>
              <a:rPr lang="en-US" dirty="0"/>
              <a:t>10 </a:t>
            </a:r>
            <a:r>
              <a:rPr lang="en-US" dirty="0" err="1"/>
              <a:t>yr</a:t>
            </a:r>
            <a:r>
              <a:rPr lang="en-US" dirty="0"/>
              <a:t>:  2%</a:t>
            </a:r>
          </a:p>
          <a:p>
            <a:r>
              <a:rPr lang="en-US" dirty="0"/>
              <a:t>16 </a:t>
            </a:r>
            <a:r>
              <a:rPr lang="en-US" dirty="0" err="1"/>
              <a:t>yr</a:t>
            </a:r>
            <a:r>
              <a:rPr lang="en-US" dirty="0"/>
              <a:t>: Hasn’t happened*</a:t>
            </a:r>
          </a:p>
          <a:p>
            <a:pPr marL="457200" lvl="1" indent="0">
              <a:buNone/>
            </a:pPr>
            <a:r>
              <a:rPr lang="en-US" dirty="0"/>
              <a:t>*since 1929 crash</a:t>
            </a:r>
          </a:p>
          <a:p>
            <a:pPr lvl="1"/>
            <a:r>
              <a:rPr lang="en-US" dirty="0"/>
              <a:t>SEC created 1934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C69DE3-33BE-4325-97EF-D1F8C3993780}"/>
              </a:ext>
            </a:extLst>
          </p:cNvPr>
          <p:cNvSpPr txBox="1"/>
          <p:nvPr/>
        </p:nvSpPr>
        <p:spPr>
          <a:xfrm>
            <a:off x="275704" y="1756648"/>
            <a:ext cx="5820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Dow Jones Industrial Average 1896-2014</a:t>
            </a:r>
          </a:p>
        </p:txBody>
      </p:sp>
    </p:spTree>
    <p:extLst>
      <p:ext uri="{BB962C8B-B14F-4D97-AF65-F5344CB8AC3E}">
        <p14:creationId xmlns:p14="http://schemas.microsoft.com/office/powerpoint/2010/main" val="155273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84CD0-ADFC-45C7-83F5-57BCC9D7D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Predicting the stock market is like predicting the movements of a dog at a dog park: impossible to predict the exact movements, but very possible to predict starting and ending point.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D360A-3C5E-4ADE-B4B4-3BBC1FFA872E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-John Train</a:t>
            </a:r>
          </a:p>
        </p:txBody>
      </p:sp>
    </p:spTree>
    <p:extLst>
      <p:ext uri="{BB962C8B-B14F-4D97-AF65-F5344CB8AC3E}">
        <p14:creationId xmlns:p14="http://schemas.microsoft.com/office/powerpoint/2010/main" val="117436091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4617</TotalTime>
  <Words>1984</Words>
  <Application>Microsoft Office PowerPoint</Application>
  <PresentationFormat>Widescreen</PresentationFormat>
  <Paragraphs>284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Century Gothic</vt:lpstr>
      <vt:lpstr>Vapor Trail</vt:lpstr>
      <vt:lpstr>Investing crash course</vt:lpstr>
      <vt:lpstr>Ballpark Ideas</vt:lpstr>
      <vt:lpstr>Disclosures</vt:lpstr>
      <vt:lpstr>An investment promises safety of principal and an adequate return. Operations not meeting these requirements are speculation.</vt:lpstr>
      <vt:lpstr>5 Asset classes</vt:lpstr>
      <vt:lpstr>Annualized rate of return</vt:lpstr>
      <vt:lpstr>1. Stocks = equities</vt:lpstr>
      <vt:lpstr>Historical data</vt:lpstr>
      <vt:lpstr>Predicting the stock market is like predicting the movements of a dog at a dog park: impossible to predict the exact movements, but very possible to predict starting and ending point. </vt:lpstr>
      <vt:lpstr>Index funds</vt:lpstr>
      <vt:lpstr>2. Bonds = fixed income securities</vt:lpstr>
      <vt:lpstr>3. Real estate</vt:lpstr>
      <vt:lpstr>4. CASH</vt:lpstr>
      <vt:lpstr>5. Stuff</vt:lpstr>
      <vt:lpstr>There are only two rules when it comes to investing. Rule #1: Don’t lose money. Rule #2. don’t forget rule #1.</vt:lpstr>
      <vt:lpstr>4 Asset classes</vt:lpstr>
      <vt:lpstr>How much cash do I need?</vt:lpstr>
      <vt:lpstr>Should I buy a house?</vt:lpstr>
      <vt:lpstr>Everyone loves math</vt:lpstr>
      <vt:lpstr>“I love my job, I’ll be there forever…”</vt:lpstr>
      <vt:lpstr>Bonds</vt:lpstr>
      <vt:lpstr>stocks</vt:lpstr>
      <vt:lpstr>So you think you can pick winners…</vt:lpstr>
      <vt:lpstr>Model portfolios</vt:lpstr>
      <vt:lpstr>Target date fund</vt:lpstr>
      <vt:lpstr>Roboadvisors</vt:lpstr>
      <vt:lpstr>Expense ratios</vt:lpstr>
      <vt:lpstr>ROTH IRA (Individual retirement account)</vt:lpstr>
      <vt:lpstr>“Back door” roth ira</vt:lpstr>
      <vt:lpstr>Prioritize</vt:lpstr>
      <vt:lpstr>Financial advisors</vt:lpstr>
      <vt:lpstr>Conflicts of interest</vt:lpstr>
      <vt:lpstr>Is it hopcat time yet?</vt:lpstr>
      <vt:lpstr>Nope he’s still talking</vt:lpstr>
      <vt:lpstr>How much is enough?</vt:lpstr>
      <vt:lpstr>Best book for residents</vt:lpstr>
      <vt:lpstr>Best book for new attendings</vt:lpstr>
      <vt:lpstr>Acknowledgements</vt:lpstr>
      <vt:lpstr>Money frees you from doing things you dislike. Since I dislike doing nearly everything, money is handy 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Finance crash course</dc:title>
  <dc:creator>McCormick, Amanda</dc:creator>
  <cp:lastModifiedBy>McCormick, Amanda</cp:lastModifiedBy>
  <cp:revision>58</cp:revision>
  <dcterms:created xsi:type="dcterms:W3CDTF">2018-09-13T18:37:44Z</dcterms:created>
  <dcterms:modified xsi:type="dcterms:W3CDTF">2018-09-20T03:21:30Z</dcterms:modified>
</cp:coreProperties>
</file>